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73" r:id="rId5"/>
    <p:sldId id="266" r:id="rId6"/>
    <p:sldId id="264" r:id="rId7"/>
    <p:sldId id="275" r:id="rId8"/>
    <p:sldId id="279" r:id="rId9"/>
    <p:sldId id="280" r:id="rId10"/>
    <p:sldId id="276" r:id="rId11"/>
    <p:sldId id="274" r:id="rId12"/>
    <p:sldId id="286" r:id="rId13"/>
    <p:sldId id="281" r:id="rId14"/>
    <p:sldId id="278" r:id="rId15"/>
    <p:sldId id="282" r:id="rId16"/>
    <p:sldId id="287" r:id="rId17"/>
    <p:sldId id="283" r:id="rId18"/>
    <p:sldId id="285" r:id="rId19"/>
    <p:sldId id="258" r:id="rId20"/>
    <p:sldId id="259" r:id="rId21"/>
    <p:sldId id="260" r:id="rId22"/>
    <p:sldId id="289" r:id="rId23"/>
    <p:sldId id="290" r:id="rId24"/>
    <p:sldId id="261" r:id="rId25"/>
    <p:sldId id="270" r:id="rId26"/>
    <p:sldId id="262" r:id="rId27"/>
    <p:sldId id="284" r:id="rId28"/>
    <p:sldId id="269" r:id="rId29"/>
    <p:sldId id="272" r:id="rId30"/>
    <p:sldId id="288" r:id="rId31"/>
    <p:sldId id="263" r:id="rId32"/>
    <p:sldId id="268" r:id="rId33"/>
    <p:sldId id="271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98" autoAdjust="0"/>
    <p:restoredTop sz="86390" autoAdjust="0"/>
  </p:normalViewPr>
  <p:slideViewPr>
    <p:cSldViewPr snapToGrid="0">
      <p:cViewPr varScale="1">
        <p:scale>
          <a:sx n="88" d="100"/>
          <a:sy n="88" d="100"/>
        </p:scale>
        <p:origin x="1256" y="76"/>
      </p:cViewPr>
      <p:guideLst/>
    </p:cSldViewPr>
  </p:slideViewPr>
  <p:outlineViewPr>
    <p:cViewPr>
      <p:scale>
        <a:sx n="33" d="100"/>
        <a:sy n="33" d="100"/>
      </p:scale>
      <p:origin x="0" y="-212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cap="all" spc="50" baseline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整体存储量规模趋势（PB）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2012.6</c:v>
                </c:pt>
                <c:pt idx="1">
                  <c:v>2013.1</c:v>
                </c:pt>
                <c:pt idx="2">
                  <c:v>2014.1</c:v>
                </c:pt>
                <c:pt idx="3">
                  <c:v>2015.2</c:v>
                </c:pt>
                <c:pt idx="4">
                  <c:v>2015.5</c:v>
                </c:pt>
                <c:pt idx="5">
                  <c:v>2016.5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150</c:v>
                </c:pt>
                <c:pt idx="2">
                  <c:v>300</c:v>
                </c:pt>
                <c:pt idx="3">
                  <c:v>450</c:v>
                </c:pt>
                <c:pt idx="4">
                  <c:v>500</c:v>
                </c:pt>
                <c:pt idx="5">
                  <c:v>700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E72-46C9-8CD0-01BD4970E5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349940392"/>
        <c:axId val="349941960"/>
      </c:barChart>
      <c:catAx>
        <c:axId val="349940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  <a:endParaRPr lang="zh-CN"/>
          </a:p>
        </c:txPr>
        <c:crossAx val="349941960"/>
        <c:crosses val="autoZero"/>
        <c:auto val="1"/>
        <c:lblAlgn val="ctr"/>
        <c:lblOffset val="100"/>
        <c:noMultiLvlLbl val="0"/>
      </c:catAx>
      <c:valAx>
        <c:axId val="34994196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  <a:endParaRPr lang="zh-CN"/>
          </a:p>
        </c:txPr>
        <c:crossAx val="349940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pPr>
      <a:endParaRPr lang="zh-CN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196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998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35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11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120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530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233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284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038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325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375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1CC9D694-291E-48F2-A044-2BDAF25F6501}" type="datetimeFigureOut">
              <a:rPr lang="zh-CN" altLang="en-US" smtClean="0"/>
              <a:pPr/>
              <a:t>2017/2/27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AA3578D0-B293-402A-AFDF-F1AF2C648B4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45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iZhan/iot-storage-experimen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2" Type="http://schemas.openxmlformats.org/officeDocument/2006/relationships/hyperlink" Target="https://www.ubuntu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irtualbox.org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developer/swift/development_saio.html" TargetMode="External"/><Relationship Id="rId2" Type="http://schemas.openxmlformats.org/officeDocument/2006/relationships/hyperlink" Target="https://wiki.openstack.org/wiki/Swif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ictorlin/swiftsense" TargetMode="External"/><Relationship Id="rId5" Type="http://schemas.openxmlformats.org/officeDocument/2006/relationships/hyperlink" Target="https://hub.docker.com/r/morrisjobke/docker-swift-onlyone/" TargetMode="External"/><Relationship Id="rId4" Type="http://schemas.openxmlformats.org/officeDocument/2006/relationships/hyperlink" Target="https://hub.docker.com/r/alivt/docker-swift-onlyone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ph" TargetMode="External"/><Relationship Id="rId2" Type="http://schemas.openxmlformats.org/officeDocument/2006/relationships/hyperlink" Target="https://ceph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kone.io/article/307" TargetMode="External"/><Relationship Id="rId5" Type="http://schemas.openxmlformats.org/officeDocument/2006/relationships/hyperlink" Target="https://hub.docker.com/u/ceph/" TargetMode="External"/><Relationship Id="rId4" Type="http://schemas.openxmlformats.org/officeDocument/2006/relationships/hyperlink" Target="https://github.com/ceph/ceph-docke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u/ceph/" TargetMode="External"/><Relationship Id="rId2" Type="http://schemas.openxmlformats.org/officeDocument/2006/relationships/hyperlink" Target="https://opensource.com/business/15/7/running-ceph-inside-dock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kone.io/article/410" TargetMode="External"/><Relationship Id="rId5" Type="http://schemas.openxmlformats.org/officeDocument/2006/relationships/hyperlink" Target="https://www.mirantis.com/blog/ceph-vs-swift-architects-perspective/" TargetMode="External"/><Relationship Id="rId4" Type="http://schemas.openxmlformats.org/officeDocument/2006/relationships/hyperlink" Target="http://dockone.io/article/436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library/owncloud/" TargetMode="External"/><Relationship Id="rId2" Type="http://schemas.openxmlformats.org/officeDocument/2006/relationships/hyperlink" Target="https://owncloud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.owncloud.org/server/8.0/admin_manual/enterprise_external_storage/s3_swift_as_primary_object_store_configuration.html" TargetMode="External"/><Relationship Id="rId4" Type="http://schemas.openxmlformats.org/officeDocument/2006/relationships/hyperlink" Target="https://hub.docker.com/r/l3iggs/owncloud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jenserat/seafile/" TargetMode="External"/><Relationship Id="rId2" Type="http://schemas.openxmlformats.org/officeDocument/2006/relationships/hyperlink" Target="https://www.seafile.com/en/ho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nual.seafile.com/deploy_pro/setup_with_swift.html" TargetMode="External"/><Relationship Id="rId5" Type="http://schemas.openxmlformats.org/officeDocument/2006/relationships/hyperlink" Target="https://hub.docker.com/r/foxel/seafile/" TargetMode="External"/><Relationship Id="rId4" Type="http://schemas.openxmlformats.org/officeDocument/2006/relationships/hyperlink" Target="https://hub.docker.com/r/m3adow/seafile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物联网数据存储与管理实验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施展</a:t>
            </a:r>
            <a:endParaRPr lang="en-US" altLang="zh-CN" dirty="0" smtClean="0"/>
          </a:p>
          <a:p>
            <a:r>
              <a:rPr lang="zh-CN" altLang="en-US" dirty="0"/>
              <a:t>武汉光电国家实验室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23" y="0"/>
            <a:ext cx="3344562" cy="16542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685" y="0"/>
            <a:ext cx="1839315" cy="191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4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该怎么办？</a:t>
            </a:r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497"/>
            <a:ext cx="9144000" cy="4802486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0" y="0"/>
            <a:ext cx="9144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整个数字世界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828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物联网数据存储挑战：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庞大：规模持续扩张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复杂：内容结构丰富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0" y="718908"/>
            <a:ext cx="4320000" cy="385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存储技术领域能提供什么干货？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520000"/>
            <a:ext cx="6840000" cy="38154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635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这些？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" y="2553035"/>
            <a:ext cx="2676410" cy="17666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54" y="2137920"/>
            <a:ext cx="1291831" cy="20018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99" y="504666"/>
            <a:ext cx="2105140" cy="13209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1690689"/>
            <a:ext cx="1728730" cy="14521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035" y="4452084"/>
            <a:ext cx="3277069" cy="20471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3436338"/>
            <a:ext cx="1583723" cy="1556202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044891" y="2443263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STT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4044891" y="4139788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PRAM</a:t>
            </a:r>
            <a:endParaRPr lang="zh-CN" alt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4764891" y="1240561"/>
            <a:ext cx="2604678" cy="4040930"/>
            <a:chOff x="4764891" y="1240561"/>
            <a:chExt cx="2604678" cy="4040930"/>
          </a:xfrm>
        </p:grpSpPr>
        <p:sp>
          <p:nvSpPr>
            <p:cNvPr id="12" name="椭圆 11"/>
            <p:cNvSpPr/>
            <p:nvPr/>
          </p:nvSpPr>
          <p:spPr>
            <a:xfrm>
              <a:off x="6390637" y="124056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009569" y="3163263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390637" y="492149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肘形连接符 15"/>
            <p:cNvCxnSpPr>
              <a:stCxn id="13" idx="2"/>
              <a:endCxn id="12" idx="2"/>
            </p:cNvCxnSpPr>
            <p:nvPr/>
          </p:nvCxnSpPr>
          <p:spPr>
            <a:xfrm rot="10800000">
              <a:off x="6390637" y="1420561"/>
              <a:ext cx="618932" cy="1922702"/>
            </a:xfrm>
            <a:prstGeom prst="bentConnector3">
              <a:avLst>
                <a:gd name="adj1" fmla="val 1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肘形连接符 17"/>
            <p:cNvCxnSpPr>
              <a:stCxn id="10" idx="6"/>
              <a:endCxn id="13" idx="2"/>
            </p:cNvCxnSpPr>
            <p:nvPr/>
          </p:nvCxnSpPr>
          <p:spPr>
            <a:xfrm>
              <a:off x="4764891" y="2803263"/>
              <a:ext cx="2244678" cy="540000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肘形连接符 26"/>
            <p:cNvCxnSpPr>
              <a:stCxn id="14" idx="2"/>
              <a:endCxn id="13" idx="2"/>
            </p:cNvCxnSpPr>
            <p:nvPr/>
          </p:nvCxnSpPr>
          <p:spPr>
            <a:xfrm rot="10800000" flipH="1">
              <a:off x="6390637" y="3343263"/>
              <a:ext cx="618932" cy="1758228"/>
            </a:xfrm>
            <a:prstGeom prst="bentConnector3">
              <a:avLst>
                <a:gd name="adj1" fmla="val -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肘形连接符 30"/>
            <p:cNvCxnSpPr>
              <a:stCxn id="11" idx="6"/>
              <a:endCxn id="13" idx="2"/>
            </p:cNvCxnSpPr>
            <p:nvPr/>
          </p:nvCxnSpPr>
          <p:spPr>
            <a:xfrm flipV="1">
              <a:off x="4764891" y="3343263"/>
              <a:ext cx="2244678" cy="1156525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0" y="6120000"/>
            <a:ext cx="9144000" cy="73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还远远不够：数据规模、内容种类</a:t>
            </a:r>
            <a:r>
              <a:rPr lang="en-US" altLang="zh-CN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……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60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存储技术领域还能提供什么干货？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8299" y="2451729"/>
            <a:ext cx="5862663" cy="3725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644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对象存储技术</a:t>
            </a:r>
          </a:p>
        </p:txBody>
      </p:sp>
      <p:grpSp>
        <p:nvGrpSpPr>
          <p:cNvPr id="4" name="组合 50"/>
          <p:cNvGrpSpPr>
            <a:grpSpLocks/>
          </p:cNvGrpSpPr>
          <p:nvPr/>
        </p:nvGrpSpPr>
        <p:grpSpPr bwMode="auto">
          <a:xfrm>
            <a:off x="4878355" y="5827735"/>
            <a:ext cx="1897062" cy="801687"/>
            <a:chOff x="6443663" y="5768975"/>
            <a:chExt cx="2700337" cy="874713"/>
          </a:xfrm>
        </p:grpSpPr>
        <p:pic>
          <p:nvPicPr>
            <p:cNvPr id="5" name="Picture 52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3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4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组合 49"/>
          <p:cNvGrpSpPr>
            <a:grpSpLocks/>
          </p:cNvGrpSpPr>
          <p:nvPr/>
        </p:nvGrpSpPr>
        <p:grpSpPr bwMode="auto">
          <a:xfrm>
            <a:off x="1000092" y="5811860"/>
            <a:ext cx="1897063" cy="800100"/>
            <a:chOff x="6443663" y="5768975"/>
            <a:chExt cx="2700337" cy="874713"/>
          </a:xfrm>
        </p:grpSpPr>
        <p:pic>
          <p:nvPicPr>
            <p:cNvPr id="9" name="Picture 52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53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54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Rectangle 58"/>
          <p:cNvSpPr>
            <a:spLocks noChangeArrowheads="1"/>
          </p:cNvSpPr>
          <p:nvPr/>
        </p:nvSpPr>
        <p:spPr bwMode="auto">
          <a:xfrm>
            <a:off x="2041492" y="6081735"/>
            <a:ext cx="347663" cy="41275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</a:p>
          <a:p>
            <a:pPr algn="ctr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039780" y="2106635"/>
            <a:ext cx="1944687" cy="24479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111217" y="1601810"/>
            <a:ext cx="1798638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1111217" y="2179660"/>
            <a:ext cx="1798638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系统接口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111217" y="4049735"/>
            <a:ext cx="1798638" cy="433387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主机适配器驱动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1111217" y="4699022"/>
            <a:ext cx="1798638" cy="360363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扇区接口</a:t>
            </a: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1111217" y="5203847"/>
            <a:ext cx="1798638" cy="36036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管理器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4903755" y="1603397"/>
            <a:ext cx="1798637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4903755" y="2179660"/>
            <a:ext cx="1798637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系统接口</a:t>
            </a:r>
          </a:p>
        </p:txBody>
      </p:sp>
      <p:sp>
        <p:nvSpPr>
          <p:cNvPr id="22" name="AutoShape 13"/>
          <p:cNvSpPr>
            <a:spLocks noChangeArrowheads="1"/>
          </p:cNvSpPr>
          <p:nvPr/>
        </p:nvSpPr>
        <p:spPr bwMode="auto">
          <a:xfrm>
            <a:off x="4903755" y="3690960"/>
            <a:ext cx="1798637" cy="433387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23" name="AutoShape 14"/>
          <p:cNvSpPr>
            <a:spLocks noChangeArrowheads="1"/>
          </p:cNvSpPr>
          <p:nvPr/>
        </p:nvSpPr>
        <p:spPr bwMode="auto">
          <a:xfrm flipH="1" flipV="1">
            <a:off x="4903755" y="2609872"/>
            <a:ext cx="1798637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1044542" y="1194697"/>
            <a:ext cx="18002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传统模式</a:t>
            </a: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4573555" y="1201989"/>
            <a:ext cx="23193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</a:t>
            </a: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模式</a:t>
            </a:r>
          </a:p>
        </p:txBody>
      </p:sp>
      <p:sp>
        <p:nvSpPr>
          <p:cNvPr id="26" name="Rectangle 18"/>
          <p:cNvSpPr>
            <a:spLocks noChangeArrowheads="1"/>
          </p:cNvSpPr>
          <p:nvPr/>
        </p:nvSpPr>
        <p:spPr bwMode="auto">
          <a:xfrm>
            <a:off x="1039780" y="5130822"/>
            <a:ext cx="1944687" cy="151288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4830730" y="3690960"/>
            <a:ext cx="1943100" cy="295275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8" name="Rectangle 20"/>
          <p:cNvSpPr>
            <a:spLocks noChangeArrowheads="1"/>
          </p:cNvSpPr>
          <p:nvPr/>
        </p:nvSpPr>
        <p:spPr bwMode="auto">
          <a:xfrm>
            <a:off x="4832317" y="2106635"/>
            <a:ext cx="1943100" cy="100806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9" name="AutoShape 21"/>
          <p:cNvSpPr>
            <a:spLocks noChangeArrowheads="1"/>
          </p:cNvSpPr>
          <p:nvPr/>
        </p:nvSpPr>
        <p:spPr bwMode="auto">
          <a:xfrm>
            <a:off x="1760505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0" name="Rectangle 23"/>
          <p:cNvSpPr>
            <a:spLocks noChangeArrowheads="1"/>
          </p:cNvSpPr>
          <p:nvPr/>
        </p:nvSpPr>
        <p:spPr bwMode="auto">
          <a:xfrm>
            <a:off x="4902167" y="5202260"/>
            <a:ext cx="1798638" cy="36036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管理器</a:t>
            </a:r>
          </a:p>
        </p:txBody>
      </p:sp>
      <p:sp>
        <p:nvSpPr>
          <p:cNvPr id="31" name="AutoShape 26"/>
          <p:cNvSpPr>
            <a:spLocks noChangeArrowheads="1"/>
          </p:cNvSpPr>
          <p:nvPr/>
        </p:nvSpPr>
        <p:spPr bwMode="auto">
          <a:xfrm>
            <a:off x="5549867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2" name="AutoShape 27"/>
          <p:cNvSpPr>
            <a:spLocks noChangeArrowheads="1"/>
          </p:cNvSpPr>
          <p:nvPr/>
        </p:nvSpPr>
        <p:spPr bwMode="auto">
          <a:xfrm>
            <a:off x="1760505" y="5059385"/>
            <a:ext cx="431800" cy="144462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4903755" y="3186135"/>
            <a:ext cx="1798637" cy="504825"/>
            <a:chOff x="3062" y="2069"/>
            <a:chExt cx="1133" cy="318"/>
          </a:xfrm>
        </p:grpSpPr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3062" y="2069"/>
              <a:ext cx="1133" cy="227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OSD</a:t>
              </a:r>
              <a:r>
                <a:rPr lang="zh-CN" altLang="en-US" sz="160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接口</a:t>
              </a:r>
            </a:p>
          </p:txBody>
        </p:sp>
        <p:sp>
          <p:nvSpPr>
            <p:cNvPr id="35" name="AutoShape 30"/>
            <p:cNvSpPr>
              <a:spLocks noChangeArrowheads="1"/>
            </p:cNvSpPr>
            <p:nvPr/>
          </p:nvSpPr>
          <p:spPr bwMode="auto">
            <a:xfrm>
              <a:off x="3470" y="2296"/>
              <a:ext cx="272" cy="91"/>
            </a:xfrm>
            <a:prstGeom prst="upDownArrow">
              <a:avLst>
                <a:gd name="adj1" fmla="val 50000"/>
                <a:gd name="adj2" fmla="val 2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36" name="AutoShape 31"/>
          <p:cNvSpPr>
            <a:spLocks noChangeArrowheads="1"/>
          </p:cNvSpPr>
          <p:nvPr/>
        </p:nvSpPr>
        <p:spPr bwMode="auto">
          <a:xfrm>
            <a:off x="1760505" y="4483122"/>
            <a:ext cx="431800" cy="215900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7" name="AutoShape 32"/>
          <p:cNvSpPr>
            <a:spLocks noChangeArrowheads="1"/>
          </p:cNvSpPr>
          <p:nvPr/>
        </p:nvSpPr>
        <p:spPr bwMode="auto">
          <a:xfrm>
            <a:off x="5551455" y="3043260"/>
            <a:ext cx="431800" cy="14287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8" name="AutoShape 33"/>
          <p:cNvSpPr>
            <a:spLocks noChangeArrowheads="1"/>
          </p:cNvSpPr>
          <p:nvPr/>
        </p:nvSpPr>
        <p:spPr bwMode="auto">
          <a:xfrm>
            <a:off x="176050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9" name="AutoShape 34"/>
          <p:cNvSpPr>
            <a:spLocks noChangeArrowheads="1"/>
          </p:cNvSpPr>
          <p:nvPr/>
        </p:nvSpPr>
        <p:spPr bwMode="auto">
          <a:xfrm>
            <a:off x="555145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0" name="AutoShape 35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41" name="AutoShape 36"/>
          <p:cNvSpPr>
            <a:spLocks noChangeArrowheads="1"/>
          </p:cNvSpPr>
          <p:nvPr/>
        </p:nvSpPr>
        <p:spPr bwMode="auto">
          <a:xfrm>
            <a:off x="1111217" y="4051322"/>
            <a:ext cx="1798638" cy="433388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适配器驱动</a:t>
            </a:r>
          </a:p>
        </p:txBody>
      </p:sp>
      <p:sp>
        <p:nvSpPr>
          <p:cNvPr id="42" name="AutoShape 37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43" name="AutoShape 38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盘设备驱动</a:t>
            </a:r>
          </a:p>
        </p:txBody>
      </p:sp>
      <p:sp>
        <p:nvSpPr>
          <p:cNvPr id="44" name="AutoShape 39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总线设备驱动</a:t>
            </a:r>
          </a:p>
        </p:txBody>
      </p:sp>
      <p:sp>
        <p:nvSpPr>
          <p:cNvPr id="45" name="AutoShape 40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总线驱动</a:t>
            </a:r>
          </a:p>
        </p:txBody>
      </p:sp>
      <p:sp>
        <p:nvSpPr>
          <p:cNvPr id="46" name="AutoShape 41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硬盘驱动</a:t>
            </a:r>
          </a:p>
        </p:txBody>
      </p:sp>
      <p:sp>
        <p:nvSpPr>
          <p:cNvPr id="47" name="AutoShape 42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48" name="Rectangle 43"/>
          <p:cNvSpPr>
            <a:spLocks noChangeArrowheads="1"/>
          </p:cNvSpPr>
          <p:nvPr/>
        </p:nvSpPr>
        <p:spPr bwMode="auto">
          <a:xfrm>
            <a:off x="4829147" y="4625997"/>
            <a:ext cx="1946270" cy="2017713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9" name="AutoShape 44"/>
          <p:cNvSpPr>
            <a:spLocks noChangeArrowheads="1"/>
          </p:cNvSpPr>
          <p:nvPr/>
        </p:nvSpPr>
        <p:spPr bwMode="auto">
          <a:xfrm>
            <a:off x="5551455" y="3043260"/>
            <a:ext cx="431800" cy="1008062"/>
          </a:xfrm>
          <a:prstGeom prst="upDownArrow">
            <a:avLst>
              <a:gd name="adj1" fmla="val 50000"/>
              <a:gd name="adj2" fmla="val 4669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0" name="Text Box 48"/>
          <p:cNvSpPr txBox="1">
            <a:spLocks noChangeArrowheads="1"/>
          </p:cNvSpPr>
          <p:nvPr/>
        </p:nvSpPr>
        <p:spPr bwMode="auto">
          <a:xfrm>
            <a:off x="-71470" y="3168672"/>
            <a:ext cx="1117614" cy="310854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</a:t>
            </a: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存储</a:t>
            </a:r>
            <a:endParaRPr lang="en-US" altLang="zh-CN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系统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1" name="Rectangle 58"/>
          <p:cNvSpPr>
            <a:spLocks noChangeArrowheads="1"/>
          </p:cNvSpPr>
          <p:nvPr/>
        </p:nvSpPr>
        <p:spPr bwMode="auto">
          <a:xfrm>
            <a:off x="5919755" y="6099197"/>
            <a:ext cx="347662" cy="411163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</a:p>
          <a:p>
            <a:pPr algn="ctr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2" name="矩形 55"/>
          <p:cNvSpPr>
            <a:spLocks noChangeArrowheads="1"/>
          </p:cNvSpPr>
          <p:nvPr/>
        </p:nvSpPr>
        <p:spPr bwMode="auto">
          <a:xfrm>
            <a:off x="2992508" y="4806972"/>
            <a:ext cx="176202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只含数据</a:t>
            </a: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主机负责组织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和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3" name="矩形 56"/>
          <p:cNvSpPr>
            <a:spLocks noChangeArrowheads="1"/>
          </p:cNvSpPr>
          <p:nvPr/>
        </p:nvSpPr>
        <p:spPr bwMode="auto">
          <a:xfrm>
            <a:off x="6783458" y="4845444"/>
            <a:ext cx="236054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含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“数据、属性”</a:t>
            </a:r>
            <a:endParaRPr lang="en-US" altLang="zh-CN" sz="2000" dirty="0" smtClean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以后更可以扩展“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”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057992" y="30845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性能高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管理简单</a:t>
            </a:r>
          </a:p>
        </p:txBody>
      </p:sp>
      <p:sp>
        <p:nvSpPr>
          <p:cNvPr id="55" name="矩形 54"/>
          <p:cNvSpPr/>
          <p:nvPr/>
        </p:nvSpPr>
        <p:spPr>
          <a:xfrm>
            <a:off x="3159092" y="30972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效率低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管理复杂</a:t>
            </a:r>
          </a:p>
        </p:txBody>
      </p:sp>
      <p:sp>
        <p:nvSpPr>
          <p:cNvPr id="58" name="矩形 57"/>
          <p:cNvSpPr/>
          <p:nvPr/>
        </p:nvSpPr>
        <p:spPr>
          <a:xfrm>
            <a:off x="0" y="1278750"/>
            <a:ext cx="9144000" cy="556902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内容扩展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844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0.41094 0.0048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0.41268 0.117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" y="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3.7037E-7 L 0.41059 0.1194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7.40741E-7 L 0.41407 0.1173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" y="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2.96296E-6 L 0.41459 0.1298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4.16667E-6 0.14699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7.40741E-7 L -1.11111E-6 0.14167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22" grpId="0" animBg="1"/>
      <p:bldP spid="22" grpId="1" animBg="1"/>
      <p:bldP spid="23" grpId="0" animBg="1"/>
      <p:bldP spid="27" grpId="0" animBg="1"/>
      <p:bldP spid="37" grpId="0" animBg="1"/>
      <p:bldP spid="41" grpId="0" animBg="1"/>
      <p:bldP spid="41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9" grpId="0" animBg="1"/>
      <p:bldP spid="51" grpId="0" animBg="1"/>
      <p:bldP spid="53" grpId="0"/>
      <p:bldP spid="54" grpId="0" animBg="1"/>
      <p:bldP spid="55" grpId="0" animBg="1"/>
      <p:bldP spid="58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</a:t>
            </a:r>
            <a:r>
              <a:rPr lang="zh-CN" altLang="en-US" dirty="0" smtClean="0"/>
              <a:t>存储系统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528170"/>
            <a:ext cx="6858048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 smtClean="0"/>
              <a:t>元数据由此解耦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规模扩展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6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主动对象存储</a:t>
            </a:r>
            <a:endParaRPr lang="zh-CN" altLang="en-US" dirty="0"/>
          </a:p>
        </p:txBody>
      </p:sp>
      <p:pic>
        <p:nvPicPr>
          <p:cNvPr id="56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00174"/>
            <a:ext cx="7931150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4521141" y="3295650"/>
            <a:ext cx="1458913" cy="4191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36000" rIns="36000" anchor="ctr">
            <a:no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负载模型</a:t>
            </a:r>
            <a:r>
              <a:rPr lang="en-US" altLang="zh-CN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预测模型</a:t>
            </a:r>
          </a:p>
        </p:txBody>
      </p:sp>
      <p:sp>
        <p:nvSpPr>
          <p:cNvPr id="59" name="圆角矩形标注 58"/>
          <p:cNvSpPr/>
          <p:nvPr/>
        </p:nvSpPr>
        <p:spPr>
          <a:xfrm>
            <a:off x="6359496" y="1611299"/>
            <a:ext cx="2214562" cy="1143000"/>
          </a:xfrm>
          <a:prstGeom prst="wedgeRoundRectCallout">
            <a:avLst>
              <a:gd name="adj1" fmla="val -68936"/>
              <a:gd name="adj2" fmla="val 108140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根据历史负载预测未来趋势</a:t>
            </a:r>
          </a:p>
        </p:txBody>
      </p:sp>
      <p:sp>
        <p:nvSpPr>
          <p:cNvPr id="60" name="矩形 59"/>
          <p:cNvSpPr/>
          <p:nvPr/>
        </p:nvSpPr>
        <p:spPr>
          <a:xfrm>
            <a:off x="2073246" y="5540362"/>
            <a:ext cx="2928937" cy="57150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存储主动服务机制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430933" y="5540362"/>
            <a:ext cx="1571625" cy="57150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存储节点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" t="5001" r="3229" b="2187"/>
          <a:stretch/>
        </p:blipFill>
        <p:spPr>
          <a:xfrm rot="16200000">
            <a:off x="-360000" y="4500000"/>
            <a:ext cx="2633665" cy="17267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2" name="文本框 61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功能扩展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525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工业界广泛应用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6" y="1396699"/>
            <a:ext cx="3669921" cy="2297049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051" y="4422363"/>
            <a:ext cx="2377381" cy="914377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5" b="33907"/>
          <a:stretch/>
        </p:blipFill>
        <p:spPr>
          <a:xfrm>
            <a:off x="6730480" y="5453491"/>
            <a:ext cx="2252523" cy="992175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051" y="3685209"/>
            <a:ext cx="2377381" cy="620402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906" y="1431848"/>
            <a:ext cx="2275670" cy="8402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661" y="2388847"/>
            <a:ext cx="2536161" cy="117961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30" y="3693748"/>
            <a:ext cx="3164252" cy="3164252"/>
          </a:xfrm>
          <a:prstGeom prst="rect">
            <a:avLst/>
          </a:prstGeom>
        </p:spPr>
      </p:pic>
      <p:sp>
        <p:nvSpPr>
          <p:cNvPr id="64" name="右箭头 63"/>
          <p:cNvSpPr/>
          <p:nvPr/>
        </p:nvSpPr>
        <p:spPr>
          <a:xfrm>
            <a:off x="5188945" y="1690690"/>
            <a:ext cx="1080000" cy="1800000"/>
          </a:xfrm>
          <a:prstGeom prst="rightArrow">
            <a:avLst>
              <a:gd name="adj1" fmla="val 50000"/>
              <a:gd name="adj2" fmla="val 1800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简单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粗暴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有效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5" name="右箭头 64"/>
          <p:cNvSpPr/>
          <p:nvPr/>
        </p:nvSpPr>
        <p:spPr>
          <a:xfrm flipH="1">
            <a:off x="5188943" y="5282542"/>
            <a:ext cx="1080000" cy="57684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标准化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917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授课目标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熟悉基础环境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虚拟机、容器、</a:t>
            </a:r>
            <a:r>
              <a:rPr lang="en-US" altLang="zh-CN" dirty="0" smtClean="0"/>
              <a:t>Linux</a:t>
            </a:r>
          </a:p>
          <a:p>
            <a:r>
              <a:rPr lang="zh-CN" altLang="en-US" dirty="0"/>
              <a:t>实践</a:t>
            </a:r>
            <a:r>
              <a:rPr lang="zh-CN" altLang="en-US" dirty="0" smtClean="0"/>
              <a:t>对象存储技术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对象存储系统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操作与观测</a:t>
            </a:r>
            <a:endParaRPr lang="en-US" altLang="zh-CN" dirty="0" smtClean="0"/>
          </a:p>
          <a:p>
            <a:r>
              <a:rPr lang="zh-CN" altLang="en-US" dirty="0" smtClean="0"/>
              <a:t>实现对象存储应用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个人云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80000" y="360000"/>
            <a:ext cx="4320000" cy="612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技能树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752000" y="4500000"/>
            <a:ext cx="1872000" cy="1440000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操作系统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824000" y="4572000"/>
            <a:ext cx="1728000" cy="900000"/>
          </a:xfrm>
          <a:prstGeom prst="roundRect">
            <a:avLst>
              <a:gd name="adj" fmla="val 494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Linux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696000" y="4500000"/>
            <a:ext cx="2232000" cy="1440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云计算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768000" y="4572000"/>
            <a:ext cx="900000" cy="900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虚拟化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740000" y="4572000"/>
            <a:ext cx="1116000" cy="900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平台服务</a:t>
            </a:r>
            <a:endParaRPr lang="en-US" altLang="zh-CN" sz="14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752000" y="1080000"/>
            <a:ext cx="4176000" cy="1080000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物联网应用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17"/>
          <a:stretch/>
        </p:blipFill>
        <p:spPr>
          <a:xfrm>
            <a:off x="4788000" y="1440000"/>
            <a:ext cx="4140000" cy="56092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635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cxnSp>
        <p:nvCxnSpPr>
          <p:cNvPr id="24" name="肘形连接符 23"/>
          <p:cNvCxnSpPr>
            <a:stCxn id="9" idx="0"/>
            <a:endCxn id="16" idx="2"/>
          </p:cNvCxnSpPr>
          <p:nvPr/>
        </p:nvCxnSpPr>
        <p:spPr>
          <a:xfrm rot="16200000" flipV="1">
            <a:off x="5433624" y="4389624"/>
            <a:ext cx="508582" cy="170"/>
          </a:xfrm>
          <a:prstGeom prst="bentConnector3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7" idx="0"/>
            <a:endCxn id="16" idx="2"/>
          </p:cNvCxnSpPr>
          <p:nvPr/>
        </p:nvCxnSpPr>
        <p:spPr>
          <a:xfrm rot="16200000" flipV="1">
            <a:off x="6198624" y="3624624"/>
            <a:ext cx="508582" cy="1530170"/>
          </a:xfrm>
          <a:prstGeom prst="bentConnector3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endCxn id="15" idx="2"/>
          </p:cNvCxnSpPr>
          <p:nvPr/>
        </p:nvCxnSpPr>
        <p:spPr>
          <a:xfrm rot="16200000" flipV="1">
            <a:off x="7906029" y="4522027"/>
            <a:ext cx="783945" cy="2"/>
          </a:xfrm>
          <a:prstGeom prst="bentConnector3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4896000" y="4644000"/>
            <a:ext cx="1584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脚本与工具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Bash,Python</a:t>
            </a:r>
            <a:r>
              <a:rPr lang="en-US" altLang="zh-CN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840000" y="4644000"/>
            <a:ext cx="756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容器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docker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812000" y="3590055"/>
            <a:ext cx="972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对象存储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OBS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196687" y="3595418"/>
            <a:ext cx="982286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开发运营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DevOps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812000" y="4644000"/>
            <a:ext cx="972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OpenStack</a:t>
            </a:r>
          </a:p>
          <a:p>
            <a:pPr algn="ctr"/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Swift</a:t>
            </a:r>
          </a:p>
        </p:txBody>
      </p:sp>
      <p:cxnSp>
        <p:nvCxnSpPr>
          <p:cNvPr id="35" name="肘形连接符 34"/>
          <p:cNvCxnSpPr>
            <a:stCxn id="16" idx="0"/>
            <a:endCxn id="19" idx="2"/>
          </p:cNvCxnSpPr>
          <p:nvPr/>
        </p:nvCxnSpPr>
        <p:spPr>
          <a:xfrm rot="5400000" flipH="1" flipV="1">
            <a:off x="5688157" y="3271577"/>
            <a:ext cx="323515" cy="324169"/>
          </a:xfrm>
          <a:prstGeom prst="bentConnector3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15" idx="0"/>
            <a:endCxn id="19" idx="2"/>
          </p:cNvCxnSpPr>
          <p:nvPr/>
        </p:nvCxnSpPr>
        <p:spPr>
          <a:xfrm rot="16200000" flipV="1">
            <a:off x="6995924" y="2287978"/>
            <a:ext cx="318152" cy="2286001"/>
          </a:xfrm>
          <a:prstGeom prst="bentConnector3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圆角矩形 50"/>
          <p:cNvSpPr/>
          <p:nvPr/>
        </p:nvSpPr>
        <p:spPr>
          <a:xfrm>
            <a:off x="7379999" y="2448000"/>
            <a:ext cx="72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智能家居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8208000" y="2448000"/>
            <a:ext cx="72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交通管理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7379999" y="2916000"/>
            <a:ext cx="72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医疗保健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8208000" y="2916000"/>
            <a:ext cx="72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仓储物流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4751999" y="2371903"/>
            <a:ext cx="2520000" cy="900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个人云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824000" y="2500689"/>
            <a:ext cx="720000" cy="36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网盘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652000" y="2500689"/>
            <a:ext cx="720000" cy="36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通讯录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480000" y="2500689"/>
            <a:ext cx="720000" cy="36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日历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64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施展</a:t>
            </a:r>
            <a:r>
              <a:rPr lang="zh-CN" altLang="en-US" sz="2000" dirty="0"/>
              <a:t> 副研究员，武汉光电国家实验室，存储部，</a:t>
            </a:r>
            <a:r>
              <a:rPr lang="en-US" altLang="zh-CN" sz="2000" dirty="0"/>
              <a:t>F309</a:t>
            </a:r>
            <a:endParaRPr lang="en-US" altLang="zh-CN" dirty="0"/>
          </a:p>
          <a:p>
            <a:r>
              <a:rPr lang="zh-CN" altLang="en-US" b="1" dirty="0" smtClean="0"/>
              <a:t>课程时间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2,5,6</a:t>
            </a:r>
            <a:r>
              <a:rPr lang="zh-CN" altLang="en-US" sz="2000" dirty="0" smtClean="0"/>
              <a:t>周周四下午</a:t>
            </a:r>
            <a:r>
              <a:rPr lang="en-US" altLang="zh-CN" sz="2000" dirty="0" smtClean="0"/>
              <a:t>14:00-17:30</a:t>
            </a:r>
          </a:p>
          <a:p>
            <a:r>
              <a:rPr lang="zh-CN" altLang="en-US" b="1" dirty="0" smtClean="0"/>
              <a:t>课程教室</a:t>
            </a:r>
            <a:r>
              <a:rPr lang="zh-CN" altLang="en-US" sz="2000" dirty="0" smtClean="0"/>
              <a:t> 南一楼</a:t>
            </a:r>
            <a:r>
              <a:rPr lang="en-US" altLang="zh-CN" sz="2000" dirty="0" smtClean="0"/>
              <a:t>809</a:t>
            </a:r>
            <a:endParaRPr lang="en-US" altLang="zh-CN" dirty="0"/>
          </a:p>
          <a:p>
            <a:r>
              <a:rPr lang="zh-CN" altLang="en-US" b="1" dirty="0"/>
              <a:t>课程主页</a:t>
            </a:r>
            <a:r>
              <a:rPr lang="zh-CN" altLang="en-US" sz="2000" dirty="0"/>
              <a:t> </a:t>
            </a:r>
            <a:r>
              <a:rPr lang="en-US" altLang="zh-CN" sz="1400" dirty="0">
                <a:hlinkClick r:id="rId2"/>
              </a:rPr>
              <a:t>https://</a:t>
            </a:r>
            <a:r>
              <a:rPr lang="en-US" altLang="zh-CN" sz="1400" dirty="0" smtClean="0">
                <a:hlinkClick r:id="rId2"/>
              </a:rPr>
              <a:t>github.com/ShiZhan/iot-storage-experiment</a:t>
            </a:r>
            <a:r>
              <a:rPr lang="en-US" altLang="zh-CN" sz="1400" dirty="0" smtClean="0"/>
              <a:t> </a:t>
            </a:r>
            <a:endParaRPr lang="en-US" altLang="zh-CN" dirty="0"/>
          </a:p>
          <a:p>
            <a:r>
              <a:rPr lang="zh-CN" altLang="en-US" b="1" dirty="0"/>
              <a:t>联系方式</a:t>
            </a:r>
            <a:r>
              <a:rPr lang="zh-CN" altLang="en-US" sz="2000" dirty="0"/>
              <a:t> </a:t>
            </a:r>
            <a:r>
              <a:rPr lang="en-US" altLang="zh-CN" sz="2000" dirty="0"/>
              <a:t>zshi@hust.edu.cn 13971459597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537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2-23</a:t>
            </a:r>
          </a:p>
          <a:p>
            <a:pPr lvl="1"/>
            <a:r>
              <a:rPr lang="zh-CN" altLang="en-US" dirty="0" smtClean="0"/>
              <a:t>实验一：熟悉基础环境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Linux</a:t>
            </a:r>
            <a:r>
              <a:rPr lang="zh-CN" altLang="en-US" dirty="0" smtClean="0"/>
              <a:t>系统与</a:t>
            </a:r>
            <a:r>
              <a:rPr lang="en-US" altLang="zh-CN" dirty="0" smtClean="0"/>
              <a:t>Docker</a:t>
            </a:r>
            <a:r>
              <a:rPr lang="zh-CN" altLang="en-US" dirty="0" smtClean="0"/>
              <a:t>容器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Windows</a:t>
            </a:r>
            <a:r>
              <a:rPr lang="zh-CN" altLang="en-US" dirty="0" smtClean="0"/>
              <a:t>系统与</a:t>
            </a:r>
            <a:r>
              <a:rPr lang="en-US" altLang="zh-CN" dirty="0" err="1" smtClean="0"/>
              <a:t>VirtualBox</a:t>
            </a:r>
            <a:r>
              <a:rPr lang="zh-CN" altLang="en-US" dirty="0" smtClean="0"/>
              <a:t>虚拟机</a:t>
            </a:r>
            <a:endParaRPr lang="en-US" altLang="zh-CN" dirty="0" smtClean="0"/>
          </a:p>
          <a:p>
            <a:r>
              <a:rPr lang="en-US" altLang="zh-CN" dirty="0" smtClean="0"/>
              <a:t>3-16</a:t>
            </a:r>
          </a:p>
          <a:p>
            <a:pPr lvl="1"/>
            <a:r>
              <a:rPr lang="zh-CN" altLang="en-US" dirty="0" smtClean="0"/>
              <a:t>实验二：实践对象存储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OpenStack Swift</a:t>
            </a:r>
          </a:p>
          <a:p>
            <a:pPr lvl="2"/>
            <a:r>
              <a:rPr lang="en-US" altLang="zh-CN" dirty="0" err="1"/>
              <a:t>Ceph</a:t>
            </a:r>
            <a:endParaRPr lang="en-US" altLang="zh-CN" dirty="0" smtClean="0"/>
          </a:p>
          <a:p>
            <a:r>
              <a:rPr lang="en-US" altLang="zh-CN" dirty="0" smtClean="0"/>
              <a:t>3-23</a:t>
            </a:r>
          </a:p>
          <a:p>
            <a:pPr lvl="1"/>
            <a:r>
              <a:rPr lang="zh-CN" altLang="en-US" dirty="0" smtClean="0"/>
              <a:t>实验三：实现初步应用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ownCloud</a:t>
            </a:r>
            <a:endParaRPr lang="en-US" altLang="zh-CN" dirty="0" smtClean="0"/>
          </a:p>
          <a:p>
            <a:pPr lvl="2"/>
            <a:r>
              <a:rPr lang="en-US" altLang="zh-CN" b="1" dirty="0" err="1" smtClean="0"/>
              <a:t>Sea</a:t>
            </a:r>
            <a:r>
              <a:rPr lang="en-US" altLang="zh-CN" dirty="0" err="1" smtClean="0"/>
              <a:t>file</a:t>
            </a:r>
            <a:endParaRPr lang="en-US" altLang="zh-CN" dirty="0" smtClean="0"/>
          </a:p>
          <a:p>
            <a:r>
              <a:rPr lang="en-US" altLang="zh-CN" dirty="0" smtClean="0"/>
              <a:t>4-10</a:t>
            </a:r>
          </a:p>
          <a:p>
            <a:pPr lvl="1"/>
            <a:r>
              <a:rPr lang="zh-CN" altLang="en-US" dirty="0" smtClean="0"/>
              <a:t>提交实验报告</a:t>
            </a:r>
            <a:r>
              <a:rPr lang="en-US" altLang="zh-CN" dirty="0" smtClean="0"/>
              <a:t>(</a:t>
            </a:r>
            <a:r>
              <a:rPr lang="zh-CN" altLang="en-US" dirty="0" smtClean="0"/>
              <a:t>电邮、纸质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051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092240"/>
            <a:ext cx="4590000" cy="306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实验准备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原材料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实验主机：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8GB</a:t>
            </a:r>
            <a:r>
              <a:rPr lang="zh-CN" altLang="en-US" dirty="0" smtClean="0"/>
              <a:t>内存 </a:t>
            </a:r>
            <a:r>
              <a:rPr lang="en-US" altLang="zh-CN" dirty="0" smtClean="0"/>
              <a:t>@ </a:t>
            </a:r>
            <a:r>
              <a:rPr lang="zh-CN" altLang="en-US" dirty="0" smtClean="0"/>
              <a:t>南一楼</a:t>
            </a:r>
            <a:r>
              <a:rPr lang="en-US" altLang="zh-CN" dirty="0" smtClean="0"/>
              <a:t>809</a:t>
            </a:r>
          </a:p>
          <a:p>
            <a:pPr lvl="1"/>
            <a:r>
              <a:rPr lang="zh-CN" altLang="en-US" dirty="0" smtClean="0"/>
              <a:t>基础工具：</a:t>
            </a:r>
            <a:r>
              <a:rPr lang="en-US" altLang="zh-CN" dirty="0" smtClean="0"/>
              <a:t>Docker, </a:t>
            </a:r>
            <a:r>
              <a:rPr lang="en-US" altLang="zh-CN" dirty="0" err="1" smtClean="0"/>
              <a:t>VirtualBox</a:t>
            </a:r>
            <a:endParaRPr lang="en-US" altLang="zh-CN" dirty="0" smtClean="0"/>
          </a:p>
          <a:p>
            <a:pPr lvl="1"/>
            <a:r>
              <a:rPr lang="zh-CN" altLang="en-US" dirty="0"/>
              <a:t>校园网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5517282"/>
            <a:ext cx="1080000" cy="10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5517282"/>
            <a:ext cx="1080000" cy="10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5517282"/>
            <a:ext cx="1403646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5517282"/>
            <a:ext cx="125753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1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课程相关问题可以在这里留言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5" y="1567543"/>
            <a:ext cx="8992649" cy="420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26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受虚拟机或者主机平台限制只能部署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时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Swift</a:t>
            </a:r>
            <a:r>
              <a:rPr lang="zh-CN" altLang="en-US" dirty="0" smtClean="0"/>
              <a:t>可以参考</a:t>
            </a:r>
            <a:r>
              <a:rPr lang="en-US" altLang="zh-CN" dirty="0" smtClean="0"/>
              <a:t>SAIO(Swift All-In-One)</a:t>
            </a:r>
            <a:r>
              <a:rPr lang="zh-CN" altLang="en-US" dirty="0" smtClean="0"/>
              <a:t>手工进行单机部署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部分</a:t>
            </a:r>
            <a:r>
              <a:rPr lang="en-US" altLang="zh-CN" dirty="0" smtClean="0"/>
              <a:t>Swift</a:t>
            </a:r>
            <a:r>
              <a:rPr lang="zh-CN" altLang="en-US" dirty="0" smtClean="0"/>
              <a:t>组件不可用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err="1" smtClean="0"/>
              <a:t>ownCloud</a:t>
            </a:r>
            <a:r>
              <a:rPr lang="zh-CN" altLang="en-US" dirty="0" smtClean="0"/>
              <a:t>不受影响</a:t>
            </a:r>
            <a:endParaRPr lang="en-US" altLang="zh-CN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MAC OSX </a:t>
            </a:r>
            <a:r>
              <a:rPr lang="zh-CN" altLang="en-US" dirty="0" smtClean="0"/>
              <a:t>及</a:t>
            </a:r>
            <a:r>
              <a:rPr lang="en-US" altLang="zh-CN" dirty="0" smtClean="0"/>
              <a:t> Windows 10 with Hyper-V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可以直接用原生</a:t>
            </a:r>
            <a:r>
              <a:rPr lang="en-US" altLang="zh-CN" dirty="0" smtClean="0"/>
              <a:t>(Native)</a:t>
            </a:r>
            <a:r>
              <a:rPr lang="zh-CN" altLang="en-US" dirty="0" smtClean="0"/>
              <a:t>容器，无需</a:t>
            </a:r>
            <a:r>
              <a:rPr lang="en-US" altLang="zh-CN" dirty="0" smtClean="0"/>
              <a:t>Docker-Machine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还可以直接映射主机端口</a:t>
            </a:r>
            <a:endParaRPr lang="en-US" altLang="zh-CN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Swift SAIO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可以通过使用虚拟存储设备</a:t>
            </a:r>
            <a:r>
              <a:rPr lang="en-US" altLang="zh-CN" dirty="0" smtClean="0"/>
              <a:t>(Loop Device)</a:t>
            </a:r>
            <a:r>
              <a:rPr lang="zh-CN" altLang="en-US" dirty="0" smtClean="0"/>
              <a:t>以避免直接使用物理存储设备，实验更为安全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用容器部署时必须使用 </a:t>
            </a:r>
            <a:r>
              <a:rPr lang="en-US" altLang="zh-CN" dirty="0" smtClean="0"/>
              <a:t>–privileged </a:t>
            </a:r>
            <a:r>
              <a:rPr lang="zh-CN" altLang="en-US" dirty="0" smtClean="0"/>
              <a:t>开关，否则容器内无法挂载 </a:t>
            </a:r>
            <a:r>
              <a:rPr lang="en-US" altLang="zh-CN" dirty="0" smtClean="0"/>
              <a:t>(mount)</a:t>
            </a:r>
            <a:r>
              <a:rPr lang="zh-CN" altLang="en-US" dirty="0" smtClean="0"/>
              <a:t>，而后者涉及其内部所用</a:t>
            </a:r>
            <a:r>
              <a:rPr lang="en-US" altLang="zh-CN" dirty="0" err="1" smtClean="0"/>
              <a:t>xfs</a:t>
            </a:r>
            <a:r>
              <a:rPr lang="zh-CN" altLang="en-US" dirty="0" smtClean="0"/>
              <a:t>文件系统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2479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实验一 基础系统环境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云加持实验台：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docker</a:t>
            </a:r>
            <a:r>
              <a:rPr lang="en-US" altLang="zh-CN" dirty="0" smtClean="0"/>
              <a:t> + hub.docker.com (daocloud.io) + github.com</a:t>
            </a:r>
          </a:p>
          <a:p>
            <a:pPr lvl="1"/>
            <a:r>
              <a:rPr lang="zh-CN" altLang="en-US" dirty="0" smtClean="0"/>
              <a:t>四机操演之术：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VirtualBox</a:t>
            </a:r>
            <a:r>
              <a:rPr lang="en-US" altLang="zh-CN" dirty="0" smtClean="0"/>
              <a:t> + Vagrant</a:t>
            </a:r>
          </a:p>
          <a:p>
            <a:r>
              <a:rPr lang="zh-CN" altLang="en-US" dirty="0"/>
              <a:t>小</a:t>
            </a:r>
            <a:r>
              <a:rPr lang="zh-CN" altLang="en-US" dirty="0" smtClean="0"/>
              <a:t>测验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自查表 </a:t>
            </a:r>
            <a:r>
              <a:rPr lang="en-US" altLang="zh-CN" dirty="0" smtClean="0"/>
              <a:t>Check List</a:t>
            </a:r>
          </a:p>
          <a:p>
            <a:pPr lvl="2"/>
            <a:r>
              <a:rPr lang="zh-CN" altLang="en-US" dirty="0" smtClean="0"/>
              <a:t>安装完成 </a:t>
            </a:r>
            <a:r>
              <a:rPr lang="en-US" altLang="zh-CN" dirty="0" err="1" smtClean="0"/>
              <a:t>VirtualBox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部署一台 </a:t>
            </a:r>
            <a:r>
              <a:rPr lang="en-US" altLang="zh-CN" dirty="0" smtClean="0"/>
              <a:t>Ubuntu Linux </a:t>
            </a:r>
            <a:r>
              <a:rPr lang="zh-CN" altLang="en-US" dirty="0" smtClean="0"/>
              <a:t>虚拟机</a:t>
            </a:r>
            <a:endParaRPr lang="en-US" altLang="zh-CN" dirty="0" smtClean="0"/>
          </a:p>
          <a:p>
            <a:pPr lvl="2"/>
            <a:r>
              <a:rPr lang="zh-CN" altLang="en-US" dirty="0"/>
              <a:t>远程连接 </a:t>
            </a:r>
            <a:r>
              <a:rPr lang="en-US" altLang="zh-CN" dirty="0" smtClean="0"/>
              <a:t>SSH</a:t>
            </a:r>
            <a:endParaRPr lang="zh-CN" altLang="en-US" dirty="0"/>
          </a:p>
          <a:p>
            <a:pPr lvl="2"/>
            <a:r>
              <a:rPr lang="zh-CN" altLang="en-US" dirty="0" smtClean="0"/>
              <a:t>安装完成 </a:t>
            </a:r>
            <a:r>
              <a:rPr lang="en-US" altLang="zh-CN" dirty="0" smtClean="0"/>
              <a:t>Docker (Toolkit)</a:t>
            </a:r>
          </a:p>
          <a:p>
            <a:pPr lvl="2"/>
            <a:r>
              <a:rPr lang="zh-CN" altLang="en-US" dirty="0" smtClean="0"/>
              <a:t>抓取、运行基础镜像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82" y="3283027"/>
            <a:ext cx="2330068" cy="233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0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实验一 基础系统环境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Linux</a:t>
            </a:r>
          </a:p>
          <a:p>
            <a:pPr lvl="2"/>
            <a:r>
              <a:rPr lang="zh-CN" altLang="en-US" dirty="0" smtClean="0"/>
              <a:t>常用发行版</a:t>
            </a:r>
            <a:endParaRPr lang="en-US" altLang="zh-CN" dirty="0" smtClean="0"/>
          </a:p>
          <a:p>
            <a:pPr lvl="3"/>
            <a:r>
              <a:rPr lang="en-US" altLang="zh-CN" dirty="0"/>
              <a:t>Ubuntu </a:t>
            </a:r>
            <a:r>
              <a:rPr lang="en-US" altLang="zh-CN" dirty="0">
                <a:hlinkClick r:id="rId2"/>
              </a:rPr>
              <a:t>https://www.ubuntu.com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smtClean="0"/>
              <a:t>Docker</a:t>
            </a:r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://www.docker.com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err="1" smtClean="0"/>
              <a:t>VirtualBox</a:t>
            </a:r>
            <a:endParaRPr lang="en-US" altLang="zh-CN" dirty="0" smtClean="0"/>
          </a:p>
          <a:p>
            <a:pPr lvl="2"/>
            <a:r>
              <a:rPr lang="zh-CN" altLang="en-US" dirty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>
                <a:hlinkClick r:id="rId4"/>
              </a:rPr>
              <a:t>https://www.virtualbox.org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073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/>
            <a:r>
              <a:rPr lang="zh-CN" altLang="en-US" dirty="0"/>
              <a:t>搭建对象存储系统（基于实验一环境）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完成基本操作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观测系统性能</a:t>
            </a:r>
            <a:endParaRPr lang="en-US" altLang="zh-CN" dirty="0" smtClean="0"/>
          </a:p>
          <a:p>
            <a:r>
              <a:rPr lang="zh-CN" altLang="en-US" dirty="0" smtClean="0"/>
              <a:t>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基础操作：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post</a:t>
            </a:r>
            <a:r>
              <a:rPr lang="en-US" altLang="zh-CN" dirty="0"/>
              <a:t>, </a:t>
            </a:r>
            <a:r>
              <a:rPr lang="en-US" altLang="zh-CN" dirty="0" smtClean="0"/>
              <a:t>upload, download, list</a:t>
            </a:r>
          </a:p>
          <a:p>
            <a:pPr lvl="2"/>
            <a:r>
              <a:rPr lang="en-US" altLang="zh-CN" dirty="0" smtClean="0"/>
              <a:t>copy, stat, delete</a:t>
            </a:r>
          </a:p>
          <a:p>
            <a:pPr lvl="1"/>
            <a:r>
              <a:rPr lang="zh-CN" altLang="en-US" dirty="0"/>
              <a:t>观测</a:t>
            </a:r>
            <a:r>
              <a:rPr lang="zh-CN" altLang="en-US" dirty="0" smtClean="0"/>
              <a:t>性能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自编脚本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专用工具：</a:t>
            </a:r>
            <a:r>
              <a:rPr lang="en-US" altLang="zh-CN" dirty="0" smtClean="0"/>
              <a:t>Swift-bench</a:t>
            </a:r>
          </a:p>
        </p:txBody>
      </p:sp>
    </p:spTree>
    <p:extLst>
      <p:ext uri="{BB962C8B-B14F-4D97-AF65-F5344CB8AC3E}">
        <p14:creationId xmlns:p14="http://schemas.microsoft.com/office/powerpoint/2010/main" val="206814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前沿技术与系统</a:t>
            </a:r>
            <a:endParaRPr lang="zh-CN" altLang="en-US" dirty="0"/>
          </a:p>
        </p:txBody>
      </p:sp>
      <p:pic>
        <p:nvPicPr>
          <p:cNvPr id="7" name="内容占位符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6" y="2345258"/>
            <a:ext cx="5759539" cy="418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6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OpenStack Swift</a:t>
            </a:r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wiki.openstack.org/wiki/Swift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单机部署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</a:t>
            </a:r>
            <a:r>
              <a:rPr lang="en-US" altLang="zh-CN" dirty="0" smtClean="0">
                <a:hlinkClick r:id="rId3"/>
              </a:rPr>
              <a:t>docs.openstack.org/developer/swift/development_saio.html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/>
            <a:r>
              <a:rPr lang="en-US" altLang="zh-CN" dirty="0">
                <a:hlinkClick r:id="rId4"/>
              </a:rPr>
              <a:t>https://hub.docker.com/r/alivt/docker-swift-onlyone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</a:p>
          <a:p>
            <a:pPr lvl="3"/>
            <a:r>
              <a:rPr lang="en-US" altLang="zh-CN" dirty="0">
                <a:hlinkClick r:id="rId5"/>
              </a:rPr>
              <a:t>https://hub.docker.com/r/morrisjobke/docker-swift-onlyone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管理监控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6"/>
              </a:rPr>
              <a:t>https</a:t>
            </a:r>
            <a:r>
              <a:rPr lang="en-US" altLang="zh-CN" dirty="0">
                <a:hlinkClick r:id="rId6"/>
              </a:rPr>
              <a:t>://</a:t>
            </a:r>
            <a:r>
              <a:rPr lang="en-US" altLang="zh-CN" dirty="0" smtClean="0">
                <a:hlinkClick r:id="rId6"/>
              </a:rPr>
              <a:t>github.com/victorlin/swiftsense</a:t>
            </a:r>
            <a:r>
              <a:rPr lang="en-US" altLang="zh-CN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76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Ceph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2"/>
              </a:rPr>
              <a:t>https://ceph.com/</a:t>
            </a:r>
            <a:r>
              <a:rPr lang="en-US" altLang="zh-CN" dirty="0" smtClean="0"/>
              <a:t> </a:t>
            </a:r>
          </a:p>
          <a:p>
            <a:pPr lvl="3"/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github.com/ceph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官方容器镜像</a:t>
            </a:r>
            <a:endParaRPr lang="en-US" altLang="zh-CN" dirty="0" smtClean="0"/>
          </a:p>
          <a:p>
            <a:pPr lvl="3"/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github.com/ceph/ceph-docker</a:t>
            </a:r>
            <a:r>
              <a:rPr lang="en-US" altLang="zh-CN" dirty="0" smtClean="0"/>
              <a:t> </a:t>
            </a:r>
          </a:p>
          <a:p>
            <a:pPr lvl="3"/>
            <a:r>
              <a:rPr lang="en-US" altLang="zh-CN" dirty="0">
                <a:hlinkClick r:id="rId5"/>
              </a:rPr>
              <a:t>https://hub.docker.com/u/ceph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</a:p>
          <a:p>
            <a:pPr lvl="2"/>
            <a:r>
              <a:rPr lang="zh-CN" altLang="en-US" dirty="0" smtClean="0"/>
              <a:t>科普</a:t>
            </a:r>
            <a:endParaRPr lang="zh-CN" altLang="en-US" dirty="0"/>
          </a:p>
          <a:p>
            <a:pPr lvl="3"/>
            <a:r>
              <a:rPr lang="en-US" altLang="zh-CN" dirty="0">
                <a:hlinkClick r:id="rId6"/>
              </a:rPr>
              <a:t>http://</a:t>
            </a:r>
            <a:r>
              <a:rPr lang="en-US" altLang="zh-CN" dirty="0" smtClean="0">
                <a:hlinkClick r:id="rId6"/>
              </a:rPr>
              <a:t>dockone.io/article/307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8738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225"/>
            <a:ext cx="9144000" cy="619154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万维网持续进化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331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zh-CN" altLang="en-US" dirty="0"/>
              <a:t>快速部署</a:t>
            </a:r>
            <a:r>
              <a:rPr lang="en-US" altLang="zh-CN" dirty="0" err="1"/>
              <a:t>Ceph</a:t>
            </a:r>
            <a:r>
              <a:rPr lang="en-US" altLang="zh-CN" dirty="0"/>
              <a:t> (Docker)</a:t>
            </a:r>
          </a:p>
          <a:p>
            <a:pPr lvl="2"/>
            <a:r>
              <a:rPr lang="zh-CN" altLang="en-US" dirty="0"/>
              <a:t>红帽</a:t>
            </a:r>
          </a:p>
          <a:p>
            <a:pPr lvl="3"/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opensource.com/business/15/7/running-ceph-inside-docker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/>
            <a:r>
              <a:rPr lang="en-US" altLang="zh-CN" dirty="0">
                <a:hlinkClick r:id="rId3"/>
              </a:rPr>
              <a:t>https://hub.docker.com/u/ceph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 </a:t>
            </a:r>
            <a:endParaRPr lang="en-US" altLang="zh-CN" dirty="0"/>
          </a:p>
          <a:p>
            <a:pPr lvl="2"/>
            <a:r>
              <a:rPr lang="zh-CN" altLang="en-US" dirty="0"/>
              <a:t>灵雀云</a:t>
            </a:r>
          </a:p>
          <a:p>
            <a:pPr lvl="3"/>
            <a:r>
              <a:rPr lang="en-US" altLang="zh-CN" dirty="0">
                <a:hlinkClick r:id="rId4"/>
              </a:rPr>
              <a:t>http://</a:t>
            </a:r>
            <a:r>
              <a:rPr lang="en-US" altLang="zh-CN" dirty="0" smtClean="0">
                <a:hlinkClick r:id="rId4"/>
              </a:rPr>
              <a:t>dockone.io/article/436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1"/>
            <a:r>
              <a:rPr lang="en-US" altLang="zh-CN" dirty="0" err="1" smtClean="0"/>
              <a:t>Ceph</a:t>
            </a:r>
            <a:r>
              <a:rPr lang="en-US" altLang="zh-CN" dirty="0" smtClean="0"/>
              <a:t> vs Swift</a:t>
            </a:r>
          </a:p>
          <a:p>
            <a:pPr lvl="2"/>
            <a:r>
              <a:rPr lang="en-US" altLang="zh-CN" dirty="0" smtClean="0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://www.mirantis.com/blog/ceph-vs-swift-architects-perspective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/>
              <a:t>中译稿</a:t>
            </a:r>
            <a:r>
              <a:rPr lang="en-US" altLang="zh-CN" dirty="0"/>
              <a:t>: </a:t>
            </a:r>
            <a:r>
              <a:rPr lang="en-US" altLang="zh-CN" dirty="0">
                <a:hlinkClick r:id="rId6"/>
              </a:rPr>
              <a:t>http://</a:t>
            </a:r>
            <a:r>
              <a:rPr lang="en-US" altLang="zh-CN" dirty="0" smtClean="0">
                <a:hlinkClick r:id="rId6"/>
              </a:rPr>
              <a:t>dockone.io/article/410</a:t>
            </a:r>
            <a:r>
              <a:rPr lang="en-US" altLang="zh-CN" dirty="0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349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网盘应用实践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全权掌控的网盘：</a:t>
            </a:r>
            <a:r>
              <a:rPr lang="en-US" altLang="zh-CN" dirty="0" err="1" smtClean="0"/>
              <a:t>ownCloud</a:t>
            </a:r>
            <a:endParaRPr lang="en-US" altLang="zh-CN" dirty="0" smtClean="0"/>
          </a:p>
          <a:p>
            <a:r>
              <a:rPr lang="zh-CN" altLang="en-US" dirty="0" smtClean="0"/>
              <a:t>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上传、下载功能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数据共享功能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503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</a:t>
            </a:r>
            <a:r>
              <a:rPr lang="zh-CN" altLang="en-US" dirty="0"/>
              <a:t>盘应用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ownCloud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2"/>
              </a:rPr>
              <a:t>https://owncloud.org/</a:t>
            </a:r>
            <a:r>
              <a:rPr lang="en-US" altLang="zh-CN" dirty="0" smtClean="0"/>
              <a:t> </a:t>
            </a:r>
          </a:p>
          <a:p>
            <a:pPr lvl="2"/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(</a:t>
            </a:r>
            <a:r>
              <a:rPr lang="zh-CN" altLang="en-US" dirty="0" smtClean="0"/>
              <a:t>官方</a:t>
            </a:r>
            <a:r>
              <a:rPr lang="en-US" altLang="zh-CN" dirty="0"/>
              <a:t>) </a:t>
            </a:r>
            <a:r>
              <a:rPr lang="en-US" altLang="zh-CN" dirty="0">
                <a:hlinkClick r:id="rId3"/>
              </a:rPr>
              <a:t>https://hub.docker.com/r/library/owncloud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 </a:t>
            </a:r>
          </a:p>
          <a:p>
            <a:pPr lvl="3"/>
            <a:r>
              <a:rPr lang="en-US" altLang="zh-CN" dirty="0" smtClean="0">
                <a:hlinkClick r:id="rId4"/>
              </a:rPr>
              <a:t>https://hub.docker.com/r/l3iggs/owncloud/</a:t>
            </a:r>
            <a:r>
              <a:rPr lang="en-US" altLang="zh-CN" dirty="0" smtClean="0"/>
              <a:t> </a:t>
            </a:r>
          </a:p>
          <a:p>
            <a:pPr lvl="2"/>
            <a:r>
              <a:rPr lang="zh-CN" altLang="en-US" dirty="0" smtClean="0"/>
              <a:t>使用对象存储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5"/>
              </a:rPr>
              <a:t>https://doc.owncloud.org/server/8.0/admin_manual/enterprise_external_storage/s3_swift_as_primary_object_store_configuration.html</a:t>
            </a:r>
            <a:r>
              <a:rPr lang="en-US" altLang="zh-CN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342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</a:t>
            </a:r>
            <a:r>
              <a:rPr lang="zh-CN" altLang="en-US" dirty="0"/>
              <a:t>盘应用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Seafile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://www.seafile.com/en/home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://hub.docker.com/r/jenserat/seafile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/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://hub.docker.com/r/m3adow/seafile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/>
            <a:r>
              <a:rPr lang="en-US" altLang="zh-CN" dirty="0" smtClean="0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://hub.docker.com/r/foxel/seafile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使用对象存储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6"/>
              </a:rPr>
              <a:t>https</a:t>
            </a:r>
            <a:r>
              <a:rPr lang="en-US" altLang="zh-CN" dirty="0">
                <a:hlinkClick r:id="rId6"/>
              </a:rPr>
              <a:t>://</a:t>
            </a:r>
            <a:r>
              <a:rPr lang="en-US" altLang="zh-CN" dirty="0" smtClean="0">
                <a:hlinkClick r:id="rId6"/>
              </a:rPr>
              <a:t>manual.seafile.com/deploy_pro/setup_with_swift.html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346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zh-CN" sz="3600" kern="1200" dirty="0" smtClean="0">
                <a:solidFill>
                  <a:schemeClr val="bg1"/>
                </a:solidFill>
                <a:effectLst/>
              </a:rPr>
              <a:t>物联网</a:t>
            </a:r>
            <a:r>
              <a:rPr lang="zh-CN" altLang="en-US" sz="3600" dirty="0" smtClean="0">
                <a:solidFill>
                  <a:schemeClr val="bg1"/>
                </a:solidFill>
              </a:rPr>
              <a:t>加速发展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3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>
                <a:solidFill>
                  <a:schemeClr val="bg1"/>
                </a:solidFill>
              </a:rPr>
              <a:t>我们的互联网现在是这个样子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7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8606118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即便是在家里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3189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内容也异常丰富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00" y="1440000"/>
            <a:ext cx="4680000" cy="43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3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" y="0"/>
            <a:ext cx="9134475" cy="6856788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" y="6120000"/>
            <a:ext cx="9143998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/>
              <a:t>换成</a:t>
            </a:r>
            <a:r>
              <a:rPr lang="zh-CN" altLang="en-US" sz="3600" dirty="0" smtClean="0"/>
              <a:t>上帝视角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4320000" y="3600000"/>
            <a:ext cx="1800000" cy="54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数据各处涌动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6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该怎么办？</a:t>
            </a:r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4117359704"/>
              </p:ext>
            </p:extLst>
          </p:nvPr>
        </p:nvGraphicFramePr>
        <p:xfrm>
          <a:off x="180000" y="908720"/>
          <a:ext cx="4320000" cy="3169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540000" y="1558455"/>
            <a:ext cx="3023075" cy="1800000"/>
            <a:chOff x="540000" y="3240000"/>
            <a:chExt cx="3023075" cy="1800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3240000"/>
              <a:ext cx="2843075" cy="1800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40000" y="3780000"/>
              <a:ext cx="1800000" cy="54000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数据年增</a:t>
              </a: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150PB</a:t>
              </a: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还在加速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增长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500000" y="1378455"/>
            <a:ext cx="4360043" cy="1440000"/>
            <a:chOff x="180000" y="5040000"/>
            <a:chExt cx="3960000" cy="1440000"/>
          </a:xfrm>
        </p:grpSpPr>
        <p:pic>
          <p:nvPicPr>
            <p:cNvPr id="10" name="Picture 8" descr="http://t11.baidu.com/it/u=2472921415,960976943&amp;fm=5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00000" y="5040000"/>
              <a:ext cx="720000" cy="72000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180000" y="5760000"/>
              <a:ext cx="2160000" cy="720000"/>
            </a:xfrm>
            <a:prstGeom prst="rect">
              <a:avLst/>
            </a:prstGeom>
            <a:noFill/>
          </p:spPr>
          <p:txBody>
            <a:bodyPr wrap="square" lIns="36000" tIns="36000" rIns="36000" bIns="36000" anchor="ctr">
              <a:no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月活跃用户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&gt;8</a:t>
              </a:r>
              <a:r>
                <a:rPr kumimoji="0" lang="zh-CN" altLang="en-US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同时在线用户 </a:t>
              </a:r>
              <a:r>
                <a:rPr kumimoji="0" lang="en-US" altLang="zh-CN" sz="2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&gt;2</a:t>
              </a:r>
              <a:r>
                <a:rPr kumimoji="0" lang="zh-CN" altLang="en-US" sz="25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80049" y="5040000"/>
              <a:ext cx="720000" cy="720000"/>
            </a:xfrm>
            <a:prstGeom prst="roundRect">
              <a:avLst/>
            </a:prstGeom>
            <a:noFill/>
          </p:spPr>
        </p:pic>
        <p:sp>
          <p:nvSpPr>
            <p:cNvPr id="13" name="矩形 12"/>
            <p:cNvSpPr/>
            <p:nvPr/>
          </p:nvSpPr>
          <p:spPr>
            <a:xfrm>
              <a:off x="2340000" y="5760000"/>
              <a:ext cx="1800000" cy="720000"/>
            </a:xfrm>
            <a:prstGeom prst="rect">
              <a:avLst/>
            </a:prstGeom>
            <a:noFill/>
          </p:spPr>
          <p:txBody>
            <a:bodyPr wrap="square" lIns="36000" tIns="36000" rIns="36000" bIns="3600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月活跃用户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&gt;6</a:t>
              </a:r>
              <a:r>
                <a:rPr kumimoji="0" lang="zh-CN" altLang="en-US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flipV="1">
              <a:off x="2977497" y="5364480"/>
              <a:ext cx="785818" cy="357190"/>
            </a:xfrm>
            <a:prstGeom prst="line">
              <a:avLst/>
            </a:prstGeom>
            <a:ln w="28575">
              <a:solidFill>
                <a:schemeClr val="bg1">
                  <a:alpha val="53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4788183" y="4099987"/>
            <a:ext cx="4180043" cy="1440000"/>
            <a:chOff x="4680000" y="5040000"/>
            <a:chExt cx="3780000" cy="1440000"/>
          </a:xfrm>
        </p:grpSpPr>
        <p:pic>
          <p:nvPicPr>
            <p:cNvPr id="16" name="图片 7" descr="icon_qzon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000" y="5040000"/>
              <a:ext cx="720000" cy="72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矩形 16"/>
            <p:cNvSpPr/>
            <p:nvPr/>
          </p:nvSpPr>
          <p:spPr>
            <a:xfrm>
              <a:off x="4680000" y="5760000"/>
              <a:ext cx="1800000" cy="720000"/>
            </a:xfrm>
            <a:prstGeom prst="rect">
              <a:avLst/>
            </a:prstGeom>
            <a:noFill/>
          </p:spPr>
          <p:txBody>
            <a:bodyPr wrap="none" lIns="36000" tIns="36000" rIns="36000" bIns="36000" anchor="ctr">
              <a:no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图片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4000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亿张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存储量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 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200PB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00000" y="5040000"/>
              <a:ext cx="720000" cy="720000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6480000" y="5760000"/>
              <a:ext cx="1980000" cy="720000"/>
            </a:xfrm>
            <a:prstGeom prst="rect">
              <a:avLst/>
            </a:prstGeom>
            <a:noFill/>
          </p:spPr>
          <p:txBody>
            <a:bodyPr wrap="none" lIns="36000" tIns="36000" rIns="36000" bIns="36000" anchor="ctr">
              <a:no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日</a:t>
              </a:r>
              <a:r>
                <a: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上</a:t>
              </a:r>
              <a:r>
                <a:rPr kumimoji="0" lang="zh-CN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传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  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10</a:t>
              </a:r>
              <a:r>
                <a:rPr kumimoji="0" lang="zh-CN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张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日</a:t>
              </a:r>
              <a:r>
                <a:rPr kumimoji="0" lang="zh-CN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下载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1200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亿张</a:t>
              </a:r>
              <a:endPara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0" name="加号 19"/>
            <p:cNvSpPr/>
            <p:nvPr/>
          </p:nvSpPr>
          <p:spPr>
            <a:xfrm>
              <a:off x="6300000" y="5220000"/>
              <a:ext cx="360000" cy="360000"/>
            </a:xfrm>
            <a:prstGeom prst="mathPlus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1" name="下箭头 20"/>
            <p:cNvSpPr/>
            <p:nvPr/>
          </p:nvSpPr>
          <p:spPr>
            <a:xfrm>
              <a:off x="6120000" y="5580000"/>
              <a:ext cx="720000" cy="180000"/>
            </a:xfrm>
            <a:prstGeom prst="downArrow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860000" y="5400000"/>
              <a:ext cx="1080000" cy="360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QQ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空间相册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020000" y="5400000"/>
              <a:ext cx="1080000" cy="360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微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信朋友圈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108471" y="4043015"/>
            <a:ext cx="4356000" cy="216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36000" tIns="36000" rIns="36000" bIns="36000" anchor="ctr">
            <a:noAutofit/>
          </a:bodyPr>
          <a:lstStyle>
            <a:defPPr>
              <a:defRPr lang="zh-CN"/>
            </a:defPPr>
            <a:lvl1pPr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3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社交、游戏，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访问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密度高达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万次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秒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/100GB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量级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的数据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读写；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285750" indent="-285750" algn="l">
              <a:lnSpc>
                <a:spcPct val="13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在线业务，应保证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良好的用户体验，不论数据访问密集程度如何，均要求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延迟在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毫秒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以内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5" name="内容占位符 2"/>
          <p:cNvSpPr txBox="1">
            <a:spLocks/>
          </p:cNvSpPr>
          <p:nvPr/>
        </p:nvSpPr>
        <p:spPr>
          <a:xfrm>
            <a:off x="0" y="0"/>
            <a:ext cx="9144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身旁腾讯的现实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643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1232</TotalTime>
  <Words>975</Words>
  <Application>Microsoft Office PowerPoint</Application>
  <PresentationFormat>全屏显示(4:3)</PresentationFormat>
  <Paragraphs>276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黑体</vt:lpstr>
      <vt:lpstr>宋体</vt:lpstr>
      <vt:lpstr>文泉驿等宽微米黑</vt:lpstr>
      <vt:lpstr>Arial</vt:lpstr>
      <vt:lpstr>Calibri</vt:lpstr>
      <vt:lpstr>DejaVu Sans Mono</vt:lpstr>
      <vt:lpstr>Wingdings</vt:lpstr>
      <vt:lpstr>Office 主题</vt:lpstr>
      <vt:lpstr>物联网数据存储与管理实验</vt:lpstr>
      <vt:lpstr>基本信息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对象存储技术</vt:lpstr>
      <vt:lpstr>对象存储系统</vt:lpstr>
      <vt:lpstr>主动对象存储</vt:lpstr>
      <vt:lpstr>工业界广泛应用</vt:lpstr>
      <vt:lpstr>授课目标</vt:lpstr>
      <vt:lpstr>课程计划</vt:lpstr>
      <vt:lpstr>实验准备</vt:lpstr>
      <vt:lpstr>注意事项</vt:lpstr>
      <vt:lpstr>注意事项</vt:lpstr>
      <vt:lpstr>实验一 基础系统环境</vt:lpstr>
      <vt:lpstr>实验一 基础系统环境</vt:lpstr>
      <vt:lpstr>实验二 对象存储技术</vt:lpstr>
      <vt:lpstr>实验二 对象存储技术</vt:lpstr>
      <vt:lpstr>实验二 对象存储技术</vt:lpstr>
      <vt:lpstr>实验二 对象存储技术</vt:lpstr>
      <vt:lpstr>实验二 对象存储技术</vt:lpstr>
      <vt:lpstr>实验三 网盘应用实践</vt:lpstr>
      <vt:lpstr>实验三 网盘应用实践</vt:lpstr>
      <vt:lpstr>实验三 网盘应用实践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物联网数据存储与管理实验</dc:title>
  <dc:creator>Zhan Shi</dc:creator>
  <cp:lastModifiedBy>Zhan Shi</cp:lastModifiedBy>
  <cp:revision>87</cp:revision>
  <dcterms:created xsi:type="dcterms:W3CDTF">2017-02-15T00:30:49Z</dcterms:created>
  <dcterms:modified xsi:type="dcterms:W3CDTF">2017-02-27T00:27:49Z</dcterms:modified>
</cp:coreProperties>
</file>